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9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259" r:id="rId9"/>
    <p:sldId id="260" r:id="rId10"/>
    <p:sldId id="262" r:id="rId11"/>
    <p:sldId id="309" r:id="rId12"/>
    <p:sldId id="261" r:id="rId13"/>
    <p:sldId id="263" r:id="rId14"/>
    <p:sldId id="324" r:id="rId15"/>
    <p:sldId id="264" r:id="rId16"/>
    <p:sldId id="315" r:id="rId17"/>
    <p:sldId id="316" r:id="rId18"/>
    <p:sldId id="317" r:id="rId19"/>
    <p:sldId id="318" r:id="rId20"/>
    <p:sldId id="319" r:id="rId21"/>
    <p:sldId id="321" r:id="rId22"/>
    <p:sldId id="320" r:id="rId23"/>
    <p:sldId id="322" r:id="rId24"/>
    <p:sldId id="265" r:id="rId25"/>
    <p:sldId id="310" r:id="rId26"/>
    <p:sldId id="311" r:id="rId27"/>
    <p:sldId id="266" r:id="rId28"/>
    <p:sldId id="314" r:id="rId29"/>
    <p:sldId id="323" r:id="rId30"/>
    <p:sldId id="313" r:id="rId31"/>
    <p:sldId id="312" r:id="rId32"/>
    <p:sldId id="268" r:id="rId33"/>
    <p:sldId id="274" r:id="rId34"/>
    <p:sldId id="338" r:id="rId35"/>
    <p:sldId id="275" r:id="rId36"/>
    <p:sldId id="329" r:id="rId37"/>
    <p:sldId id="330" r:id="rId38"/>
    <p:sldId id="331" r:id="rId39"/>
    <p:sldId id="332" r:id="rId40"/>
    <p:sldId id="333" r:id="rId41"/>
    <p:sldId id="353" r:id="rId42"/>
    <p:sldId id="356" r:id="rId43"/>
    <p:sldId id="354" r:id="rId44"/>
    <p:sldId id="334" r:id="rId45"/>
    <p:sldId id="335" r:id="rId46"/>
    <p:sldId id="336" r:id="rId47"/>
    <p:sldId id="337" r:id="rId48"/>
    <p:sldId id="295" r:id="rId49"/>
    <p:sldId id="296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8" r:id="rId58"/>
    <p:sldId id="349" r:id="rId59"/>
    <p:sldId id="350" r:id="rId60"/>
    <p:sldId id="351" r:id="rId61"/>
    <p:sldId id="352" r:id="rId62"/>
    <p:sldId id="302" r:id="rId63"/>
    <p:sldId id="304" r:id="rId64"/>
    <p:sldId id="305" r:id="rId65"/>
    <p:sldId id="307" r:id="rId66"/>
    <p:sldId id="346" r:id="rId67"/>
    <p:sldId id="347" r:id="rId6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A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5"/>
    <p:restoredTop sz="89653"/>
  </p:normalViewPr>
  <p:slideViewPr>
    <p:cSldViewPr snapToGrid="0">
      <p:cViewPr varScale="1">
        <p:scale>
          <a:sx n="168" d="100"/>
          <a:sy n="168" d="100"/>
        </p:scale>
        <p:origin x="75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obola Okesanjo" userId="S::om552711@dal.ca::e55dd20b-b400-4cbf-9f2a-5231e8641c99" providerId="AD" clId="Web-{B7A7DE17-B508-48CB-346C-8BAFE960D9FE}"/>
    <pc:docChg chg="modSld">
      <pc:chgData name="Omobola Okesanjo" userId="S::om552711@dal.ca::e55dd20b-b400-4cbf-9f2a-5231e8641c99" providerId="AD" clId="Web-{B7A7DE17-B508-48CB-346C-8BAFE960D9FE}" dt="2020-10-19T15:00:04.110" v="13" actId="20577"/>
      <pc:docMkLst>
        <pc:docMk/>
      </pc:docMkLst>
      <pc:sldChg chg="modSp">
        <pc:chgData name="Omobola Okesanjo" userId="S::om552711@dal.ca::e55dd20b-b400-4cbf-9f2a-5231e8641c99" providerId="AD" clId="Web-{B7A7DE17-B508-48CB-346C-8BAFE960D9FE}" dt="2020-10-19T15:00:04.110" v="13" actId="20577"/>
        <pc:sldMkLst>
          <pc:docMk/>
          <pc:sldMk cId="0" sldId="263"/>
        </pc:sldMkLst>
        <pc:spChg chg="mod">
          <ac:chgData name="Omobola Okesanjo" userId="S::om552711@dal.ca::e55dd20b-b400-4cbf-9f2a-5231e8641c99" providerId="AD" clId="Web-{B7A7DE17-B508-48CB-346C-8BAFE960D9FE}" dt="2020-10-19T15:00:04.110" v="13" actId="20577"/>
          <ac:spMkLst>
            <pc:docMk/>
            <pc:sldMk cId="0" sldId="263"/>
            <ac:spMk id="10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9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61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39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822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68375"/>
            <a:ext cx="852060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Visualizing Uncertainty with Chromatic Aberration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MCSc</a:t>
            </a:r>
            <a:r>
              <a:rPr lang="en" dirty="0"/>
              <a:t> Thesis </a:t>
            </a:r>
            <a:r>
              <a:rPr lang="en" dirty="0" err="1"/>
              <a:t>Defence</a:t>
            </a:r>
            <a:endParaRPr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92775" y="3487575"/>
            <a:ext cx="35256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Rashidul Islam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10 May 2022</a:t>
            </a:r>
            <a:endParaRPr sz="20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825" y="3466150"/>
            <a:ext cx="2726199" cy="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country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2149434" y="1152475"/>
            <a:ext cx="66828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Background</a:t>
            </a:r>
            <a:endParaRPr sz="9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Work Detail</a:t>
            </a:r>
            <a:endParaRPr lang="en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User Study Design</a:t>
            </a:r>
            <a:endParaRPr sz="5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Quantitative Test</a:t>
            </a:r>
            <a:endParaRPr dirty="0"/>
          </a:p>
          <a:p>
            <a:pPr lvl="0">
              <a:lnSpc>
                <a:spcPct val="200000"/>
              </a:lnSpc>
            </a:pPr>
            <a:r>
              <a:rPr lang="en" dirty="0"/>
              <a:t>Conclusion</a:t>
            </a:r>
          </a:p>
          <a:p>
            <a:pPr lvl="0">
              <a:lnSpc>
                <a:spcPct val="200000"/>
              </a:lnSpc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160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17041"/>
            <a:ext cx="5808960" cy="49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1" y="0"/>
            <a:ext cx="5676387" cy="51067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1509798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1493217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3307852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8060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63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209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6110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545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Type of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56557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Parameter and Single Answer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Single Parameter and All Answer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Double Parameters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8284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5457"/>
            <a:ext cx="5835100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Single Parameter Single Answer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671AEF9-2224-922D-3145-B556BDE8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999374"/>
            <a:ext cx="7454313" cy="37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79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98317"/>
            <a:ext cx="5835100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Single Parameter All Answers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E2FAF3D-8FE1-A706-04D5-1C2CBBAC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0" y="976725"/>
            <a:ext cx="7775660" cy="39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42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141831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Conclusion</a:t>
            </a:r>
            <a:r>
              <a:rPr lang="en-CA" sz="1200" dirty="0"/>
              <a:t>:   null hypothesis Ho </a:t>
            </a:r>
            <a:r>
              <a:rPr lang="en-CA" sz="1200" i="1" dirty="0"/>
              <a:t>is rejected</a:t>
            </a:r>
            <a:r>
              <a:rPr lang="en-CA" sz="1200" dirty="0"/>
              <a:t>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05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1" y="2118093"/>
            <a:ext cx="2906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performance and perception for CA statistically surpasses VSUP.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further study could be conducted with more levels uncertainties for instance, with 8 levels instead of 4 levels of uncertainties.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</a:pPr>
            <a:r>
              <a:rPr lang="en-CA" dirty="0"/>
              <a:t>Other future work may refine and expand upon some of our other experimental designs Starfish streamgraph layout.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/>
              <a:t>Michael </a:t>
            </a:r>
            <a:r>
              <a:rPr lang="en-CA" sz="1400" dirty="0" err="1"/>
              <a:t>Correll</a:t>
            </a:r>
            <a:r>
              <a:rPr lang="en-CA" sz="1400" dirty="0"/>
              <a:t>, Dominik Moritz, Jeffrey </a:t>
            </a:r>
            <a:r>
              <a:rPr lang="en-CA" sz="1400" dirty="0" err="1"/>
              <a:t>Heer</a:t>
            </a:r>
            <a:r>
              <a:rPr lang="en-CA" sz="1400" dirty="0"/>
              <a:t>. Value-Suppressing Uncertainty Palettes</a:t>
            </a:r>
            <a:r>
              <a:rPr lang="en-GB" sz="1400" dirty="0"/>
              <a:t>. </a:t>
            </a:r>
            <a:r>
              <a:rPr lang="en-CA" sz="1400" dirty="0"/>
              <a:t>Proceedings of the 2018 CHI Conference on Human Factors in Computing Systems. April 2018. Paper No.: 642 Pages 1–11</a:t>
            </a:r>
            <a:r>
              <a:rPr lang="en" sz="1400" dirty="0"/>
              <a:t>.</a:t>
            </a:r>
            <a:endParaRPr sz="1400"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/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Christophorus</a:t>
            </a:r>
            <a:r>
              <a:rPr lang="en-US" sz="1400" dirty="0"/>
              <a:t> </a:t>
            </a:r>
            <a:r>
              <a:rPr lang="en-US" sz="1400" dirty="0" err="1"/>
              <a:t>Beneditto</a:t>
            </a:r>
            <a:r>
              <a:rPr lang="en-US" sz="1400" dirty="0"/>
              <a:t>, Aditya </a:t>
            </a:r>
            <a:r>
              <a:rPr lang="en-US" sz="1400" dirty="0" err="1"/>
              <a:t>Satrio</a:t>
            </a:r>
            <a:r>
              <a:rPr lang="en-US" sz="1400" dirty="0"/>
              <a:t> et al. Time series analysis and forecasting of coronavirus disease in Indonesia using ARIMA model and PROPHET, https://</a:t>
            </a:r>
            <a:r>
              <a:rPr lang="en-US" sz="1400" dirty="0" err="1"/>
              <a:t>doi.org</a:t>
            </a:r>
            <a:r>
              <a:rPr lang="en-US" sz="1400" dirty="0"/>
              <a:t>/10.1016/j.procs.2021.01.036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Keppel, Geoffrey: Design and Analysis, 3rd Edition. Prentice-Hall.</a:t>
            </a:r>
            <a:endParaRPr lang="en-CA" sz="1400" dirty="0"/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Shapiro, S. S.; Wilk, M. B. (1965). "An analysis of variance test for normality (complete samples)". </a:t>
            </a:r>
            <a:r>
              <a:rPr lang="en-US" sz="1400" dirty="0" err="1"/>
              <a:t>Biometrika</a:t>
            </a:r>
            <a:r>
              <a:rPr lang="en-US" sz="1400" dirty="0"/>
              <a:t>. 52 (3–4): 591–611</a:t>
            </a:r>
            <a:r>
              <a:rPr lang="en" sz="1400" dirty="0"/>
              <a:t>. </a:t>
            </a: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Henning </a:t>
            </a:r>
            <a:r>
              <a:rPr lang="en-GB" sz="1400" dirty="0" err="1"/>
              <a:t>Griethe</a:t>
            </a:r>
            <a:r>
              <a:rPr lang="en-GB" sz="1400" dirty="0"/>
              <a:t> et al. The Visualization of Uncertain Data: Methods and Problems. Computer Graphics, 18051 Rostock, Germany</a:t>
            </a:r>
            <a:r>
              <a:rPr lang="en-US" sz="1400" dirty="0"/>
              <a:t>. </a:t>
            </a:r>
            <a:r>
              <a:rPr lang="en-GB" sz="1400" dirty="0"/>
              <a:t>January 2006, 2,988 reads, 36 publications, 262 citations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Pang, A., </a:t>
            </a:r>
            <a:r>
              <a:rPr lang="en-GB" sz="1400" dirty="0" err="1"/>
              <a:t>Wittenbrink</a:t>
            </a:r>
            <a:r>
              <a:rPr lang="en-GB" sz="1400" dirty="0"/>
              <a:t>, C., </a:t>
            </a:r>
            <a:r>
              <a:rPr lang="en-GB" sz="1400" dirty="0" err="1"/>
              <a:t>Lodha</a:t>
            </a:r>
            <a:r>
              <a:rPr lang="en-GB" sz="1400" dirty="0"/>
              <a:t>., S.: Approaches to uncertainty visualization. The Visual Computer 13(8), 370–390 (1997)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/>
              <a:t>R. Finger and A. M. </a:t>
            </a:r>
            <a:r>
              <a:rPr lang="en-CA" sz="1400" dirty="0" err="1"/>
              <a:t>Bisantz</a:t>
            </a:r>
            <a:r>
              <a:rPr lang="en-CA" sz="1400" dirty="0"/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K. Koh, B. Kim &amp; J. </a:t>
            </a:r>
            <a:r>
              <a:rPr lang="en-CA" sz="1400" dirty="0" err="1"/>
              <a:t>Seo</a:t>
            </a:r>
            <a:r>
              <a:rPr lang="en-CA" sz="1400" dirty="0"/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/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/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Details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Prior Work</a:t>
            </a:r>
            <a:endParaRPr sz="3000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410374"/>
            <a:ext cx="4508390" cy="2317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55333" y="1405465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2651</Words>
  <Application>Microsoft Macintosh PowerPoint</Application>
  <PresentationFormat>On-screen Show (16:9)</PresentationFormat>
  <Paragraphs>602</Paragraphs>
  <Slides>67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Cambria Math</vt:lpstr>
      <vt:lpstr>Times New Roman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Work Details </vt:lpstr>
      <vt:lpstr>Prior Work</vt:lpstr>
      <vt:lpstr>Uncertainty Data Generation Flow</vt:lpstr>
      <vt:lpstr>Predictive Algorithms</vt:lpstr>
      <vt:lpstr>Uncertainty Comparison among Models</vt:lpstr>
      <vt:lpstr>Uncertainty in Prediction</vt:lpstr>
      <vt:lpstr>Architecture of CA</vt:lpstr>
      <vt:lpstr>CA on a Circle</vt:lpstr>
      <vt:lpstr>More Examples of CA Shapes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Type of Questions</vt:lpstr>
      <vt:lpstr>Single Parameter Single Answer</vt:lpstr>
      <vt:lpstr>Single Parameter All Answers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cp:lastModifiedBy>Rashid Islam</cp:lastModifiedBy>
  <cp:revision>58</cp:revision>
  <dcterms:modified xsi:type="dcterms:W3CDTF">2022-05-03T16:03:50Z</dcterms:modified>
</cp:coreProperties>
</file>